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8" r:id="rId4"/>
    <p:sldId id="260" r:id="rId5"/>
    <p:sldId id="261" r:id="rId6"/>
  </p:sldIdLst>
  <p:sldSz cx="6858000" cy="9906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505"/>
    <a:srgbClr val="FFDB98"/>
    <a:srgbClr val="001741"/>
    <a:srgbClr val="EC9F20"/>
    <a:srgbClr val="ECA122"/>
    <a:srgbClr val="EDA020"/>
    <a:srgbClr val="EC9F1F"/>
    <a:srgbClr val="001640"/>
    <a:srgbClr val="CC9900"/>
    <a:srgbClr val="C8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253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6226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7775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071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893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9899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1422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015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5145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95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470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265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0F2DF-0161-4A38-A7A4-295660147EBC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1D303-06BD-42A6-8BE9-49091F3E6A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5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A04DDD-378E-441D-AF77-00841331E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6922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6488B7-A180-4DF5-8C51-18F6B14BF7FD}"/>
              </a:ext>
            </a:extLst>
          </p:cNvPr>
          <p:cNvSpPr txBox="1"/>
          <p:nvPr/>
        </p:nvSpPr>
        <p:spPr>
          <a:xfrm>
            <a:off x="1771650" y="9127077"/>
            <a:ext cx="3992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i="1" u="sng" dirty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Syed </a:t>
            </a:r>
            <a:r>
              <a:rPr lang="en-IN" sz="2800" b="1" i="1" u="sng" dirty="0" err="1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Maseehulla</a:t>
            </a:r>
            <a:r>
              <a:rPr lang="en-IN" sz="2800" b="1" i="1" u="sng" dirty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 Nauman  </a:t>
            </a:r>
          </a:p>
        </p:txBody>
      </p:sp>
    </p:spTree>
    <p:extLst>
      <p:ext uri="{BB962C8B-B14F-4D97-AF65-F5344CB8AC3E}">
        <p14:creationId xmlns:p14="http://schemas.microsoft.com/office/powerpoint/2010/main" val="3370773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Beveled 3">
            <a:extLst>
              <a:ext uri="{FF2B5EF4-FFF2-40B4-BE49-F238E27FC236}">
                <a16:creationId xmlns:a16="http://schemas.microsoft.com/office/drawing/2014/main" id="{6B74D7F8-C947-4672-9707-B4D2123B2D04}"/>
              </a:ext>
            </a:extLst>
          </p:cNvPr>
          <p:cNvSpPr/>
          <p:nvPr/>
        </p:nvSpPr>
        <p:spPr>
          <a:xfrm>
            <a:off x="0" y="1267449"/>
            <a:ext cx="6858000" cy="8602980"/>
          </a:xfrm>
          <a:prstGeom prst="bevel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174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855CC9E-FE41-4816-84CF-DC036B818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6548" y="145774"/>
            <a:ext cx="6824989" cy="96611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9D5932-D8C3-4CD8-973D-798412491C39}"/>
              </a:ext>
            </a:extLst>
          </p:cNvPr>
          <p:cNvSpPr txBox="1"/>
          <p:nvPr/>
        </p:nvSpPr>
        <p:spPr>
          <a:xfrm>
            <a:off x="762000" y="1267449"/>
            <a:ext cx="3185160" cy="646331"/>
          </a:xfrm>
          <a:prstGeom prst="rect">
            <a:avLst/>
          </a:prstGeom>
          <a:ln>
            <a:solidFill>
              <a:srgbClr val="EC9F2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chemeClr val="tx1"/>
                </a:solidFill>
              </a:rPr>
              <a:t>INTRODUCTION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EE08D3-784E-42BD-87E4-F49F3F1A8C46}"/>
              </a:ext>
            </a:extLst>
          </p:cNvPr>
          <p:cNvSpPr/>
          <p:nvPr/>
        </p:nvSpPr>
        <p:spPr>
          <a:xfrm>
            <a:off x="891540" y="2400478"/>
            <a:ext cx="49149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Growth of online shopping worldwide</a:t>
            </a:r>
          </a:p>
          <a:p>
            <a:r>
              <a:rPr lang="en-US" sz="2000" dirty="0"/>
              <a:t>The rise of internet usage has led to a massive increase in online shopping.</a:t>
            </a:r>
          </a:p>
          <a:p>
            <a:r>
              <a:rPr lang="en-US" sz="2400" b="1" dirty="0"/>
              <a:t>Expansion of e-commerce businesses</a:t>
            </a:r>
          </a:p>
          <a:p>
            <a:r>
              <a:rPr lang="en-US" sz="2000" dirty="0"/>
              <a:t>More businesses are moving online to reach a global audience</a:t>
            </a:r>
            <a:r>
              <a:rPr lang="en-US" dirty="0"/>
              <a:t>.</a:t>
            </a:r>
          </a:p>
          <a:p>
            <a:r>
              <a:rPr lang="en-US" sz="2400" b="1" dirty="0" err="1"/>
              <a:t>Dropshipping</a:t>
            </a:r>
            <a:r>
              <a:rPr lang="en-US" sz="2400" b="1" dirty="0"/>
              <a:t> is a low-investment model</a:t>
            </a:r>
          </a:p>
          <a:p>
            <a:r>
              <a:rPr lang="en-US" sz="2000" dirty="0"/>
              <a:t>It requires less capital compared to traditional business models</a:t>
            </a:r>
            <a:r>
              <a:rPr lang="en-US" dirty="0"/>
              <a:t>.</a:t>
            </a:r>
          </a:p>
          <a:p>
            <a:r>
              <a:rPr lang="en-US" sz="2400" b="1" dirty="0"/>
              <a:t>Sellers do not store inventory</a:t>
            </a:r>
          </a:p>
          <a:p>
            <a:r>
              <a:rPr lang="en-US" sz="2000" dirty="0"/>
              <a:t>Products are not purchased or stored by the seller.</a:t>
            </a:r>
          </a:p>
          <a:p>
            <a:r>
              <a:rPr lang="en-US" sz="2400" b="1" dirty="0"/>
              <a:t>Suppliers ship products directly to customers</a:t>
            </a:r>
          </a:p>
          <a:p>
            <a:r>
              <a:rPr lang="en-US" sz="2000" dirty="0"/>
              <a:t>The supplier handles storage, packing, and shipping</a:t>
            </a:r>
            <a:r>
              <a:rPr lang="en-US" dirty="0"/>
              <a:t>.</a:t>
            </a: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E1F56E8C-FD63-4779-9DA2-95DC8F9E31BE}"/>
              </a:ext>
            </a:extLst>
          </p:cNvPr>
          <p:cNvSpPr/>
          <p:nvPr/>
        </p:nvSpPr>
        <p:spPr>
          <a:xfrm>
            <a:off x="0" y="1577"/>
            <a:ext cx="6473190" cy="746760"/>
          </a:xfrm>
          <a:prstGeom prst="halfFrame">
            <a:avLst/>
          </a:prstGeom>
          <a:gradFill flip="none" rotWithShape="1">
            <a:gsLst>
              <a:gs pos="0">
                <a:srgbClr val="EDA020">
                  <a:tint val="66000"/>
                  <a:satMod val="160000"/>
                </a:srgbClr>
              </a:gs>
              <a:gs pos="50000">
                <a:srgbClr val="EDA020">
                  <a:tint val="44500"/>
                  <a:satMod val="160000"/>
                </a:srgbClr>
              </a:gs>
              <a:gs pos="100000">
                <a:srgbClr val="EDA02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ECA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9" name="Half Frame 8">
            <a:extLst>
              <a:ext uri="{FF2B5EF4-FFF2-40B4-BE49-F238E27FC236}">
                <a16:creationId xmlns:a16="http://schemas.microsoft.com/office/drawing/2014/main" id="{63DC5CCD-F215-4D98-BE5E-8C157069068D}"/>
              </a:ext>
            </a:extLst>
          </p:cNvPr>
          <p:cNvSpPr/>
          <p:nvPr/>
        </p:nvSpPr>
        <p:spPr>
          <a:xfrm rot="10800000">
            <a:off x="384810" y="490833"/>
            <a:ext cx="6473190" cy="746760"/>
          </a:xfrm>
          <a:prstGeom prst="halfFrame">
            <a:avLst/>
          </a:prstGeom>
          <a:gradFill flip="none" rotWithShape="1">
            <a:gsLst>
              <a:gs pos="0">
                <a:srgbClr val="EDA020">
                  <a:tint val="66000"/>
                  <a:satMod val="160000"/>
                </a:srgbClr>
              </a:gs>
              <a:gs pos="50000">
                <a:srgbClr val="EDA020">
                  <a:tint val="44500"/>
                  <a:satMod val="160000"/>
                </a:srgbClr>
              </a:gs>
              <a:gs pos="100000">
                <a:srgbClr val="EDA02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ECA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19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Beveled 1">
            <a:extLst>
              <a:ext uri="{FF2B5EF4-FFF2-40B4-BE49-F238E27FC236}">
                <a16:creationId xmlns:a16="http://schemas.microsoft.com/office/drawing/2014/main" id="{6B74D7F8-C947-4672-9707-B4D2123B2D04}"/>
              </a:ext>
            </a:extLst>
          </p:cNvPr>
          <p:cNvSpPr/>
          <p:nvPr/>
        </p:nvSpPr>
        <p:spPr>
          <a:xfrm>
            <a:off x="0" y="960120"/>
            <a:ext cx="6858000" cy="8945880"/>
          </a:xfrm>
          <a:prstGeom prst="bevel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174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086571-0D6B-4122-B251-F0B02FC82275}"/>
              </a:ext>
            </a:extLst>
          </p:cNvPr>
          <p:cNvSpPr txBox="1"/>
          <p:nvPr/>
        </p:nvSpPr>
        <p:spPr>
          <a:xfrm>
            <a:off x="8641080" y="1508760"/>
            <a:ext cx="416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WHAT IS </a:t>
            </a:r>
            <a:r>
              <a:rPr lang="en-IN" b="1" dirty="0" err="1"/>
              <a:t>DROPSHIPPING</a:t>
            </a:r>
            <a:r>
              <a:rPr lang="en-IN" b="1" dirty="0"/>
              <a:t>?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593EC5-F836-480F-8FCE-129D4E3D35B7}"/>
              </a:ext>
            </a:extLst>
          </p:cNvPr>
          <p:cNvSpPr txBox="1"/>
          <p:nvPr/>
        </p:nvSpPr>
        <p:spPr>
          <a:xfrm>
            <a:off x="769620" y="953660"/>
            <a:ext cx="5052060" cy="646331"/>
          </a:xfrm>
          <a:prstGeom prst="rect">
            <a:avLst/>
          </a:prstGeom>
          <a:ln>
            <a:solidFill>
              <a:srgbClr val="EC9F2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rgbClr val="0D0D0D"/>
                </a:solidFill>
                <a:latin typeface="-apple-system-body"/>
              </a:rPr>
              <a:t>WHAT IS </a:t>
            </a:r>
            <a:r>
              <a:rPr lang="en-IN" sz="3600" b="1" dirty="0" err="1">
                <a:solidFill>
                  <a:srgbClr val="0D0D0D"/>
                </a:solidFill>
                <a:latin typeface="-apple-system-body"/>
              </a:rPr>
              <a:t>DROPSHIPPING</a:t>
            </a:r>
            <a:r>
              <a:rPr lang="en-IN" sz="3600" b="1" dirty="0">
                <a:solidFill>
                  <a:srgbClr val="0D0D0D"/>
                </a:solidFill>
                <a:latin typeface="-apple-system-body"/>
              </a:rPr>
              <a:t>?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D633FD77-1073-46BA-8E18-0E32D9D8E8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320" y="1599991"/>
            <a:ext cx="4770120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Dropshipping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is an online business model.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seller does not keep products in stock.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Products are purchased only after a customer places an order.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supplier packs and ships the product directly to the customer.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seller earns profit from the difference between the selling price and the supplier's price. </a:t>
            </a:r>
          </a:p>
        </p:txBody>
      </p:sp>
      <p:sp>
        <p:nvSpPr>
          <p:cNvPr id="12" name="Half Frame 11">
            <a:extLst>
              <a:ext uri="{FF2B5EF4-FFF2-40B4-BE49-F238E27FC236}">
                <a16:creationId xmlns:a16="http://schemas.microsoft.com/office/drawing/2014/main" id="{51296A8B-3179-4694-A8B6-E341AB9F273F}"/>
              </a:ext>
            </a:extLst>
          </p:cNvPr>
          <p:cNvSpPr/>
          <p:nvPr/>
        </p:nvSpPr>
        <p:spPr>
          <a:xfrm>
            <a:off x="0" y="1577"/>
            <a:ext cx="6473190" cy="746760"/>
          </a:xfrm>
          <a:prstGeom prst="halfFrame">
            <a:avLst/>
          </a:prstGeom>
          <a:gradFill flip="none" rotWithShape="1">
            <a:gsLst>
              <a:gs pos="0">
                <a:srgbClr val="EDA020">
                  <a:tint val="66000"/>
                  <a:satMod val="160000"/>
                </a:srgbClr>
              </a:gs>
              <a:gs pos="50000">
                <a:srgbClr val="EDA020">
                  <a:tint val="44500"/>
                  <a:satMod val="160000"/>
                </a:srgbClr>
              </a:gs>
              <a:gs pos="100000">
                <a:srgbClr val="EDA02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ECA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3" name="Half Frame 12">
            <a:extLst>
              <a:ext uri="{FF2B5EF4-FFF2-40B4-BE49-F238E27FC236}">
                <a16:creationId xmlns:a16="http://schemas.microsoft.com/office/drawing/2014/main" id="{72236312-6502-4747-BF11-C232C25A1E7D}"/>
              </a:ext>
            </a:extLst>
          </p:cNvPr>
          <p:cNvSpPr/>
          <p:nvPr/>
        </p:nvSpPr>
        <p:spPr>
          <a:xfrm rot="10800000">
            <a:off x="384810" y="190396"/>
            <a:ext cx="6473190" cy="746760"/>
          </a:xfrm>
          <a:prstGeom prst="halfFrame">
            <a:avLst/>
          </a:prstGeom>
          <a:gradFill flip="none" rotWithShape="1">
            <a:gsLst>
              <a:gs pos="0">
                <a:srgbClr val="EDA020">
                  <a:tint val="66000"/>
                  <a:satMod val="160000"/>
                </a:srgbClr>
              </a:gs>
              <a:gs pos="50000">
                <a:srgbClr val="EDA020">
                  <a:tint val="44500"/>
                  <a:satMod val="160000"/>
                </a:srgbClr>
              </a:gs>
              <a:gs pos="100000">
                <a:srgbClr val="EDA02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ECA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97C37A75-4A03-49EE-B768-00A1E222A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320" y="7844344"/>
            <a:ext cx="477012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1" i="0" u="sng" strike="noStrike" cap="none" normalizeH="0" baseline="0" dirty="0" err="1">
                <a:ln>
                  <a:noFill/>
                </a:ln>
                <a:solidFill>
                  <a:srgbClr val="040505"/>
                </a:solidFill>
                <a:effectLst/>
                <a:latin typeface="Arial" panose="020B0604020202020204" pitchFamily="34" charset="0"/>
              </a:rPr>
              <a:t>Dropshipping</a:t>
            </a:r>
            <a:r>
              <a:rPr kumimoji="0" lang="en-US" altLang="en-US" sz="1800" b="1" i="0" u="sng" strike="noStrike" cap="none" normalizeH="0" baseline="0" dirty="0">
                <a:ln>
                  <a:noFill/>
                </a:ln>
                <a:solidFill>
                  <a:srgbClr val="040505"/>
                </a:solidFill>
                <a:effectLst/>
                <a:latin typeface="Arial" panose="020B0604020202020204" pitchFamily="34" charset="0"/>
              </a:rPr>
              <a:t> allows businesses to sell products without buying or storing inventory.</a:t>
            </a:r>
            <a:endParaRPr kumimoji="0" lang="en-US" altLang="en-US" sz="1800" b="0" i="0" u="sng" strike="noStrike" cap="none" normalizeH="0" baseline="0" dirty="0">
              <a:ln>
                <a:noFill/>
              </a:ln>
              <a:solidFill>
                <a:srgbClr val="040505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A92505-90EF-406D-ABA8-9644D2BD6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32759" y="99045"/>
            <a:ext cx="6858000" cy="97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27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Beveled 5">
            <a:extLst>
              <a:ext uri="{FF2B5EF4-FFF2-40B4-BE49-F238E27FC236}">
                <a16:creationId xmlns:a16="http://schemas.microsoft.com/office/drawing/2014/main" id="{C5BAF6C7-FAE8-4379-8C41-79DC88D617B6}"/>
              </a:ext>
            </a:extLst>
          </p:cNvPr>
          <p:cNvSpPr/>
          <p:nvPr/>
        </p:nvSpPr>
        <p:spPr>
          <a:xfrm>
            <a:off x="0" y="958543"/>
            <a:ext cx="6858000" cy="8945880"/>
          </a:xfrm>
          <a:prstGeom prst="bevel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174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/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C7E51809-C469-4439-8B0E-7FF673BD86AD}"/>
              </a:ext>
            </a:extLst>
          </p:cNvPr>
          <p:cNvSpPr/>
          <p:nvPr/>
        </p:nvSpPr>
        <p:spPr>
          <a:xfrm>
            <a:off x="0" y="0"/>
            <a:ext cx="6473190" cy="746760"/>
          </a:xfrm>
          <a:prstGeom prst="halfFrame">
            <a:avLst/>
          </a:prstGeom>
          <a:gradFill flip="none" rotWithShape="1">
            <a:gsLst>
              <a:gs pos="0">
                <a:srgbClr val="EDA020">
                  <a:tint val="66000"/>
                  <a:satMod val="160000"/>
                </a:srgbClr>
              </a:gs>
              <a:gs pos="50000">
                <a:srgbClr val="EDA020">
                  <a:tint val="44500"/>
                  <a:satMod val="160000"/>
                </a:srgbClr>
              </a:gs>
              <a:gs pos="100000">
                <a:srgbClr val="EDA02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ECA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8" name="Half Frame 7">
            <a:extLst>
              <a:ext uri="{FF2B5EF4-FFF2-40B4-BE49-F238E27FC236}">
                <a16:creationId xmlns:a16="http://schemas.microsoft.com/office/drawing/2014/main" id="{3BAA234A-25BA-4275-8642-B626C9234ECA}"/>
              </a:ext>
            </a:extLst>
          </p:cNvPr>
          <p:cNvSpPr/>
          <p:nvPr/>
        </p:nvSpPr>
        <p:spPr>
          <a:xfrm rot="10800000">
            <a:off x="384810" y="188819"/>
            <a:ext cx="6473190" cy="746760"/>
          </a:xfrm>
          <a:prstGeom prst="halfFrame">
            <a:avLst/>
          </a:prstGeom>
          <a:gradFill flip="none" rotWithShape="1">
            <a:gsLst>
              <a:gs pos="0">
                <a:srgbClr val="EDA020">
                  <a:tint val="66000"/>
                  <a:satMod val="160000"/>
                </a:srgbClr>
              </a:gs>
              <a:gs pos="50000">
                <a:srgbClr val="EDA020">
                  <a:tint val="44500"/>
                  <a:satMod val="160000"/>
                </a:srgbClr>
              </a:gs>
              <a:gs pos="100000">
                <a:srgbClr val="EDA02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ECA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4C63C5-1383-4CA8-A90A-9EA712DCC431}"/>
              </a:ext>
            </a:extLst>
          </p:cNvPr>
          <p:cNvSpPr txBox="1"/>
          <p:nvPr/>
        </p:nvSpPr>
        <p:spPr>
          <a:xfrm>
            <a:off x="692943" y="958543"/>
            <a:ext cx="5472113" cy="628202"/>
          </a:xfrm>
          <a:prstGeom prst="rect">
            <a:avLst/>
          </a:prstGeom>
          <a:ln>
            <a:solidFill>
              <a:srgbClr val="EC9F2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3400" b="1" dirty="0"/>
              <a:t>HOW </a:t>
            </a:r>
            <a:r>
              <a:rPr lang="en-IN" sz="3400" b="1" dirty="0" err="1"/>
              <a:t>DROPSHIPPING</a:t>
            </a:r>
            <a:r>
              <a:rPr lang="en-IN" sz="3400" b="1" dirty="0"/>
              <a:t> WORKS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BFEBF3-96BF-44F0-8108-D2D5590370D7}"/>
              </a:ext>
            </a:extLst>
          </p:cNvPr>
          <p:cNvSpPr/>
          <p:nvPr/>
        </p:nvSpPr>
        <p:spPr>
          <a:xfrm>
            <a:off x="937260" y="1816298"/>
            <a:ext cx="397002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Step 1: Customer places an order on the online store.</a:t>
            </a:r>
          </a:p>
          <a:p>
            <a:endParaRPr lang="en-US" sz="2400" b="1" dirty="0"/>
          </a:p>
          <a:p>
            <a:r>
              <a:rPr lang="en-US" sz="2400" b="1" dirty="0"/>
              <a:t>Step 2: Seller receives the order and forwards it to the supplier.</a:t>
            </a:r>
          </a:p>
          <a:p>
            <a:endParaRPr lang="en-US" sz="2400" b="1" dirty="0"/>
          </a:p>
          <a:p>
            <a:r>
              <a:rPr lang="en-US" sz="2400" b="1" dirty="0"/>
              <a:t>Step 3: Supplier prepares and packs the product.</a:t>
            </a:r>
          </a:p>
          <a:p>
            <a:endParaRPr lang="en-US" sz="2400" b="1" dirty="0"/>
          </a:p>
          <a:p>
            <a:r>
              <a:rPr lang="en-US" sz="2400" b="1" dirty="0"/>
              <a:t>Step 4: Supplier ships the product directly to the customer.</a:t>
            </a:r>
          </a:p>
          <a:p>
            <a:endParaRPr lang="en-US" sz="2400" b="1" dirty="0"/>
          </a:p>
          <a:p>
            <a:r>
              <a:rPr lang="en-US" sz="2400" b="1" dirty="0"/>
              <a:t>Step 5: Customer receives the order, while the seller earns a profit.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4EA6D08-389B-420B-B281-2C5811327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844" y="8082170"/>
            <a:ext cx="476631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seller acts as a bridge between the customer and the supplier without handling inventory.</a:t>
            </a:r>
            <a:endParaRPr kumimoji="0" lang="en-US" altLang="en-US" sz="18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879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Beveled 3">
            <a:extLst>
              <a:ext uri="{FF2B5EF4-FFF2-40B4-BE49-F238E27FC236}">
                <a16:creationId xmlns:a16="http://schemas.microsoft.com/office/drawing/2014/main" id="{94E3BE7F-A23B-4486-99CF-D8A0F491F173}"/>
              </a:ext>
            </a:extLst>
          </p:cNvPr>
          <p:cNvSpPr/>
          <p:nvPr/>
        </p:nvSpPr>
        <p:spPr>
          <a:xfrm>
            <a:off x="0" y="958543"/>
            <a:ext cx="6858000" cy="8945880"/>
          </a:xfrm>
          <a:prstGeom prst="bevel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174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/>
          </a:p>
        </p:txBody>
      </p:sp>
      <p:sp>
        <p:nvSpPr>
          <p:cNvPr id="5" name="Half Frame 4">
            <a:extLst>
              <a:ext uri="{FF2B5EF4-FFF2-40B4-BE49-F238E27FC236}">
                <a16:creationId xmlns:a16="http://schemas.microsoft.com/office/drawing/2014/main" id="{52FB132D-F749-428E-99AA-31F9E5348A36}"/>
              </a:ext>
            </a:extLst>
          </p:cNvPr>
          <p:cNvSpPr/>
          <p:nvPr/>
        </p:nvSpPr>
        <p:spPr>
          <a:xfrm>
            <a:off x="0" y="0"/>
            <a:ext cx="6473190" cy="746760"/>
          </a:xfrm>
          <a:prstGeom prst="halfFrame">
            <a:avLst/>
          </a:prstGeom>
          <a:gradFill flip="none" rotWithShape="1">
            <a:gsLst>
              <a:gs pos="0">
                <a:srgbClr val="EDA020">
                  <a:tint val="66000"/>
                  <a:satMod val="160000"/>
                </a:srgbClr>
              </a:gs>
              <a:gs pos="50000">
                <a:srgbClr val="EDA020">
                  <a:tint val="44500"/>
                  <a:satMod val="160000"/>
                </a:srgbClr>
              </a:gs>
              <a:gs pos="100000">
                <a:srgbClr val="EDA02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ECA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52A673C4-5AF5-4A3F-AB5C-5323CF40B866}"/>
              </a:ext>
            </a:extLst>
          </p:cNvPr>
          <p:cNvSpPr/>
          <p:nvPr/>
        </p:nvSpPr>
        <p:spPr>
          <a:xfrm rot="10800000">
            <a:off x="384810" y="188819"/>
            <a:ext cx="6473190" cy="746760"/>
          </a:xfrm>
          <a:prstGeom prst="halfFrame">
            <a:avLst/>
          </a:prstGeom>
          <a:gradFill flip="none" rotWithShape="1">
            <a:gsLst>
              <a:gs pos="0">
                <a:srgbClr val="EDA020">
                  <a:tint val="66000"/>
                  <a:satMod val="160000"/>
                </a:srgbClr>
              </a:gs>
              <a:gs pos="50000">
                <a:srgbClr val="EDA020">
                  <a:tint val="44500"/>
                  <a:satMod val="160000"/>
                </a:srgbClr>
              </a:gs>
              <a:gs pos="100000">
                <a:srgbClr val="EDA02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ECA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AA7B8B-8652-4E59-8C36-C3288BFB562E}"/>
              </a:ext>
            </a:extLst>
          </p:cNvPr>
          <p:cNvSpPr txBox="1"/>
          <p:nvPr/>
        </p:nvSpPr>
        <p:spPr>
          <a:xfrm>
            <a:off x="692943" y="958543"/>
            <a:ext cx="5472113" cy="628202"/>
          </a:xfrm>
          <a:prstGeom prst="rect">
            <a:avLst/>
          </a:prstGeom>
          <a:ln>
            <a:solidFill>
              <a:srgbClr val="EC9F2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3400" b="1" dirty="0"/>
              <a:t>HOW </a:t>
            </a:r>
            <a:r>
              <a:rPr lang="en-IN" sz="3400" b="1" dirty="0" err="1"/>
              <a:t>DROPSHIPPING</a:t>
            </a:r>
            <a:r>
              <a:rPr lang="en-IN" sz="3400" b="1" dirty="0"/>
              <a:t> WORKS</a:t>
            </a:r>
          </a:p>
        </p:txBody>
      </p:sp>
    </p:spTree>
    <p:extLst>
      <p:ext uri="{BB962C8B-B14F-4D97-AF65-F5344CB8AC3E}">
        <p14:creationId xmlns:p14="http://schemas.microsoft.com/office/powerpoint/2010/main" val="3054895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1134</TotalTime>
  <Words>245</Words>
  <Application>Microsoft Office PowerPoint</Application>
  <PresentationFormat>A4 Paper (210x297 mm)</PresentationFormat>
  <Paragraphs>37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-apple-system-body</vt:lpstr>
      <vt:lpstr>Arial</vt:lpstr>
      <vt:lpstr>Calibri</vt:lpstr>
      <vt:lpstr>Calibri Light</vt:lpstr>
      <vt:lpstr>Gabriola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 On Dropshipping</dc:title>
  <dc:creator>MAESTER</dc:creator>
  <cp:lastModifiedBy>MAESTER</cp:lastModifiedBy>
  <cp:revision>39</cp:revision>
  <dcterms:created xsi:type="dcterms:W3CDTF">2026-07-04T06:55:20Z</dcterms:created>
  <dcterms:modified xsi:type="dcterms:W3CDTF">2026-07-10T09:54:19Z</dcterms:modified>
</cp:coreProperties>
</file>